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70" d="100"/>
          <a:sy n="70" d="100"/>
        </p:scale>
        <p:origin x="66"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11/6/2024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11/6/2024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11/6/2024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687141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2413566"/>
          </a:xfrm>
        </p:spPr>
        <p:txBody>
          <a:bodyPr>
            <a:normAutofit fontScale="90000"/>
          </a:bodyPr>
          <a:lstStyle/>
          <a:p>
            <a:pPr>
              <a:lnSpc>
                <a:spcPct val="115000"/>
              </a:lnSpc>
              <a:spcBef>
                <a:spcPts val="0"/>
              </a:spcBef>
            </a:pPr>
            <a:r>
              <a:rPr lang="en-GB" dirty="0">
                <a:latin typeface="Times New Roman" panose="02020603050405020304" pitchFamily="18" charset="0"/>
                <a:ea typeface="Calibri" panose="020F0502020204030204" pitchFamily="34" charset="0"/>
                <a:cs typeface="Times New Roman" panose="02020603050405020304" pitchFamily="18" charset="0"/>
              </a:rPr>
              <a:t> </a:t>
            </a:r>
            <a:br>
              <a:rPr lang="en-US" sz="4400" dirty="0">
                <a:latin typeface="Calibri" panose="020F0502020204030204" pitchFamily="34" charset="0"/>
                <a:ea typeface="Calibri" panose="020F0502020204030204" pitchFamily="34" charset="0"/>
                <a:cs typeface="Times New Roman" panose="02020603050405020304" pitchFamily="18" charset="0"/>
              </a:rPr>
            </a:br>
            <a:r>
              <a:rPr lang="en-GB" b="1" dirty="0">
                <a:latin typeface="Times New Roman" panose="02020603050405020304" pitchFamily="18" charset="0"/>
                <a:ea typeface="Calibri" panose="020F0502020204030204" pitchFamily="34" charset="0"/>
                <a:cs typeface="Times New Roman" panose="02020603050405020304" pitchFamily="18" charset="0"/>
              </a:rPr>
              <a:t>Who are we?</a:t>
            </a:r>
            <a:br>
              <a:rPr lang="en-US" sz="44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097280" y="1753496"/>
            <a:ext cx="10058400" cy="4115598"/>
          </a:xfrm>
        </p:spPr>
        <p:txBody>
          <a:bodyPr>
            <a:normAutofit lnSpcReduction="10000"/>
          </a:bodyPr>
          <a:lstStyle/>
          <a:p>
            <a:pPr>
              <a:buFont typeface="Wingdings" panose="05000000000000000000" pitchFamily="2" charset="2"/>
              <a:buChar char="Ø"/>
            </a:pPr>
            <a:r>
              <a:rPr lang="en-GB" sz="4000" dirty="0">
                <a:latin typeface="Arial Narrow" panose="020B0606020202030204" pitchFamily="34" charset="0"/>
              </a:rPr>
              <a:t>ZILARD is an autonomous research, education and policy analysis institute guaranteed by the Zambia Congress of Trade Unions (ZCTU) that aims to assist in building  labour research, workers education, policy analysis and advocacy capacities for better capturing and influencing national, regional and international policy-space and development. </a:t>
            </a:r>
            <a:endParaRPr lang="en-US" sz="4000" dirty="0">
              <a:latin typeface="Arial Narrow" panose="020B0606020202030204" pitchFamily="34" charset="0"/>
            </a:endParaRPr>
          </a:p>
          <a:p>
            <a:r>
              <a:rPr lang="en-GB" dirty="0"/>
              <a:t> </a:t>
            </a:r>
            <a:endParaRPr lang="en-US" dirty="0"/>
          </a:p>
          <a:p>
            <a:endParaRPr lang="en-US" dirty="0"/>
          </a:p>
        </p:txBody>
      </p:sp>
    </p:spTree>
    <p:extLst>
      <p:ext uri="{BB962C8B-B14F-4D97-AF65-F5344CB8AC3E}">
        <p14:creationId xmlns:p14="http://schemas.microsoft.com/office/powerpoint/2010/main" val="4211224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15000"/>
              </a:lnSpc>
              <a:spcBef>
                <a:spcPts val="0"/>
              </a:spcBef>
            </a:pPr>
            <a:r>
              <a:rPr lang="en-ZA" b="1" dirty="0">
                <a:latin typeface="Times New Roman" panose="02020603050405020304" pitchFamily="18" charset="0"/>
                <a:ea typeface="Calibri" panose="020F0502020204030204" pitchFamily="34" charset="0"/>
                <a:cs typeface="Times New Roman" panose="02020603050405020304" pitchFamily="18" charset="0"/>
              </a:rPr>
              <a:t>Our Philosophy</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75304" y="1737360"/>
            <a:ext cx="11080376" cy="4131734"/>
          </a:xfrm>
        </p:spPr>
        <p:txBody>
          <a:bodyPr>
            <a:normAutofit/>
          </a:bodyPr>
          <a:lstStyle/>
          <a:p>
            <a:pPr>
              <a:buFont typeface="Wingdings" panose="05000000000000000000" pitchFamily="2" charset="2"/>
              <a:buChar char="Ø"/>
            </a:pPr>
            <a:r>
              <a:rPr lang="en-US" sz="4000" dirty="0">
                <a:latin typeface="Arial Narrow" panose="020B0606020202030204" pitchFamily="34" charset="0"/>
              </a:rPr>
              <a:t>In defining our stake in the national, regional, continental and global political economy, we seek to view the development process in a holistic manner where the following components are a driver to achieving worker liberation and social justice:</a:t>
            </a:r>
          </a:p>
          <a:p>
            <a:endParaRPr lang="en-US" sz="4000" dirty="0">
              <a:latin typeface="Arial Narrow" panose="020B0606020202030204" pitchFamily="34" charset="0"/>
            </a:endParaRPr>
          </a:p>
          <a:p>
            <a:endParaRPr lang="en-US" sz="4000" dirty="0">
              <a:latin typeface="Arial Narrow" panose="020B0606020202030204" pitchFamily="34" charset="0"/>
            </a:endParaRPr>
          </a:p>
        </p:txBody>
      </p:sp>
    </p:spTree>
    <p:extLst>
      <p:ext uri="{BB962C8B-B14F-4D97-AF65-F5344CB8AC3E}">
        <p14:creationId xmlns:p14="http://schemas.microsoft.com/office/powerpoint/2010/main" val="276490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108639"/>
            <a:ext cx="12091595" cy="3021661"/>
          </a:xfrm>
          <a:prstGeom prst="rect">
            <a:avLst/>
          </a:prstGeom>
        </p:spPr>
        <p:txBody>
          <a:bodyPr wrap="square">
            <a:spAutoFit/>
          </a:bodyPr>
          <a:lstStyle/>
          <a:p>
            <a:pPr marL="342900" marR="0" lvl="0" indent="-342900" algn="just">
              <a:lnSpc>
                <a:spcPct val="115000"/>
              </a:lnSpc>
              <a:spcBef>
                <a:spcPts val="0"/>
              </a:spcBef>
              <a:spcAft>
                <a:spcPts val="0"/>
              </a:spcAft>
              <a:buFont typeface="+mj-lt"/>
              <a:buAutoNum type="alphaLcParenR"/>
              <a:tabLst>
                <a:tab pos="400050" algn="l"/>
              </a:tabLst>
            </a:pPr>
            <a:r>
              <a:rPr lang="en-ZA" sz="2800" dirty="0">
                <a:latin typeface="Arial Narrow" panose="020B0606020202030204" pitchFamily="34" charset="0"/>
                <a:ea typeface="Calibri" panose="020F0502020204030204" pitchFamily="34" charset="0"/>
                <a:cs typeface="Times New Roman" panose="02020603050405020304" pitchFamily="18" charset="0"/>
              </a:rPr>
              <a:t>The </a:t>
            </a:r>
            <a:r>
              <a:rPr lang="en-ZA" sz="2800" b="1" dirty="0">
                <a:latin typeface="Arial Narrow" panose="020B0606020202030204" pitchFamily="34" charset="0"/>
                <a:ea typeface="Calibri" panose="020F0502020204030204" pitchFamily="34" charset="0"/>
                <a:cs typeface="Times New Roman" panose="02020603050405020304" pitchFamily="18" charset="0"/>
              </a:rPr>
              <a:t>“</a:t>
            </a:r>
            <a:r>
              <a:rPr lang="en-ZA" sz="2800" b="1" i="1" dirty="0">
                <a:latin typeface="Arial Narrow" panose="020B0606020202030204" pitchFamily="34" charset="0"/>
                <a:ea typeface="Calibri" panose="020F0502020204030204" pitchFamily="34" charset="0"/>
                <a:cs typeface="Times New Roman" panose="02020603050405020304" pitchFamily="18" charset="0"/>
              </a:rPr>
              <a:t>social factor”,</a:t>
            </a:r>
            <a:r>
              <a:rPr lang="en-ZA" sz="2800" dirty="0">
                <a:latin typeface="Arial Narrow" panose="020B0606020202030204" pitchFamily="34" charset="0"/>
                <a:ea typeface="Calibri" panose="020F0502020204030204" pitchFamily="34" charset="0"/>
                <a:cs typeface="Times New Roman" panose="02020603050405020304" pitchFamily="18" charset="0"/>
              </a:rPr>
              <a:t> where workers and people’s basic human rights are safeguarded and how vulnerable people are protected against poverty and exploitation.</a:t>
            </a:r>
            <a:endParaRPr lang="en-US" sz="28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lphaLcParenR"/>
              <a:tabLst>
                <a:tab pos="400050" algn="l"/>
              </a:tabLst>
            </a:pPr>
            <a:r>
              <a:rPr lang="en-ZA" sz="2800" dirty="0">
                <a:latin typeface="Arial Narrow" panose="020B0606020202030204" pitchFamily="34" charset="0"/>
                <a:ea typeface="Calibri" panose="020F0502020204030204" pitchFamily="34" charset="0"/>
                <a:cs typeface="Times New Roman" panose="02020603050405020304" pitchFamily="18" charset="0"/>
              </a:rPr>
              <a:t>The </a:t>
            </a:r>
            <a:r>
              <a:rPr lang="en-ZA" sz="2800" b="1" dirty="0">
                <a:latin typeface="Arial Narrow" panose="020B0606020202030204" pitchFamily="34" charset="0"/>
                <a:ea typeface="Calibri" panose="020F0502020204030204" pitchFamily="34" charset="0"/>
                <a:cs typeface="Times New Roman" panose="02020603050405020304" pitchFamily="18" charset="0"/>
              </a:rPr>
              <a:t>“</a:t>
            </a:r>
            <a:r>
              <a:rPr lang="en-ZA" sz="2800" b="1" i="1" dirty="0">
                <a:latin typeface="Arial Narrow" panose="020B0606020202030204" pitchFamily="34" charset="0"/>
                <a:ea typeface="Calibri" panose="020F0502020204030204" pitchFamily="34" charset="0"/>
                <a:cs typeface="Times New Roman" panose="02020603050405020304" pitchFamily="18" charset="0"/>
              </a:rPr>
              <a:t>democratic factor</a:t>
            </a:r>
            <a:r>
              <a:rPr lang="en-ZA" sz="2800" b="1" dirty="0">
                <a:latin typeface="Arial Narrow" panose="020B0606020202030204" pitchFamily="34" charset="0"/>
                <a:ea typeface="Calibri" panose="020F0502020204030204" pitchFamily="34" charset="0"/>
                <a:cs typeface="Times New Roman" panose="02020603050405020304" pitchFamily="18" charset="0"/>
              </a:rPr>
              <a:t>”,</a:t>
            </a:r>
            <a:r>
              <a:rPr lang="en-ZA" sz="2800" dirty="0">
                <a:latin typeface="Arial Narrow" panose="020B0606020202030204" pitchFamily="34" charset="0"/>
                <a:ea typeface="Calibri" panose="020F0502020204030204" pitchFamily="34" charset="0"/>
                <a:cs typeface="Times New Roman" panose="02020603050405020304" pitchFamily="18" charset="0"/>
              </a:rPr>
              <a:t> where the political system functions ethically and implements decisions and distributes resources and opportunities in a just and fair manner.</a:t>
            </a:r>
            <a:endParaRPr lang="en-US" sz="28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lphaLcParenR"/>
              <a:tabLst>
                <a:tab pos="400050" algn="l"/>
              </a:tabLst>
            </a:pPr>
            <a:r>
              <a:rPr lang="en-ZA" sz="2800" dirty="0">
                <a:latin typeface="Arial Narrow" panose="020B0606020202030204" pitchFamily="34" charset="0"/>
                <a:ea typeface="Calibri" panose="020F0502020204030204" pitchFamily="34" charset="0"/>
                <a:cs typeface="Times New Roman" panose="02020603050405020304" pitchFamily="18" charset="0"/>
              </a:rPr>
              <a:t>The </a:t>
            </a:r>
            <a:r>
              <a:rPr lang="en-ZA" sz="2800" b="1" dirty="0">
                <a:latin typeface="Arial Narrow" panose="020B0606020202030204" pitchFamily="34" charset="0"/>
                <a:ea typeface="Calibri" panose="020F0502020204030204" pitchFamily="34" charset="0"/>
                <a:cs typeface="Times New Roman" panose="02020603050405020304" pitchFamily="18" charset="0"/>
              </a:rPr>
              <a:t>“</a:t>
            </a:r>
            <a:r>
              <a:rPr lang="en-ZA" sz="2800" b="1" i="1" dirty="0">
                <a:latin typeface="Arial Narrow" panose="020B0606020202030204" pitchFamily="34" charset="0"/>
                <a:ea typeface="Calibri" panose="020F0502020204030204" pitchFamily="34" charset="0"/>
                <a:cs typeface="Times New Roman" panose="02020603050405020304" pitchFamily="18" charset="0"/>
              </a:rPr>
              <a:t>global factor”,</a:t>
            </a:r>
            <a:r>
              <a:rPr lang="en-ZA" sz="2800" dirty="0">
                <a:latin typeface="Arial Narrow" panose="020B0606020202030204" pitchFamily="34" charset="0"/>
                <a:ea typeface="Calibri" panose="020F0502020204030204" pitchFamily="34" charset="0"/>
                <a:cs typeface="Times New Roman" panose="02020603050405020304" pitchFamily="18" charset="0"/>
              </a:rPr>
              <a:t> where systems at global level should respond to the needs of the workers and the people.</a:t>
            </a:r>
            <a:endParaRPr lang="en-US" sz="28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567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77724"/>
            <a:ext cx="12192000" cy="4662238"/>
          </a:xfrm>
          <a:prstGeom prst="rect">
            <a:avLst/>
          </a:prstGeom>
        </p:spPr>
        <p:txBody>
          <a:bodyPr wrap="square">
            <a:spAutoFit/>
          </a:bodyPr>
          <a:lstStyle/>
          <a:p>
            <a:pPr marL="228600" marR="0" algn="just">
              <a:lnSpc>
                <a:spcPct val="115000"/>
              </a:lnSpc>
              <a:spcBef>
                <a:spcPts val="0"/>
              </a:spcBef>
              <a:spcAft>
                <a:spcPts val="0"/>
              </a:spcAft>
            </a:pPr>
            <a:r>
              <a:rPr lang="en-ZA" sz="2000" dirty="0">
                <a:latin typeface="Arial Narrow" panose="020B0606020202030204" pitchFamily="34" charset="0"/>
                <a:ea typeface="Calibri" panose="020F0502020204030204" pitchFamily="34" charset="0"/>
                <a:cs typeface="Times New Roman" panose="02020603050405020304" pitchFamily="18" charset="0"/>
              </a:rPr>
              <a:t>We stand for the redefinition of the working class ideological grinding that will use evidence-based labour research to create a critical trade union movement that understands their values and can engage in national and international solidarity.</a:t>
            </a:r>
            <a:r>
              <a:rPr lang="en-US" sz="2000" dirty="0">
                <a:latin typeface="Arial Narrow" panose="020B0606020202030204" pitchFamily="34" charset="0"/>
                <a:ea typeface="Calibri" panose="020F0502020204030204" pitchFamily="34" charset="0"/>
                <a:cs typeface="Times New Roman" panose="02020603050405020304" pitchFamily="18" charset="0"/>
              </a:rPr>
              <a:t> In doing so, a base should be constructed on which a parallel, joint </a:t>
            </a:r>
            <a:r>
              <a:rPr lang="en-US" sz="2000" dirty="0" err="1">
                <a:latin typeface="Arial Narrow" panose="020B0606020202030204" pitchFamily="34" charset="0"/>
                <a:ea typeface="Calibri" panose="020F0502020204030204" pitchFamily="34" charset="0"/>
                <a:cs typeface="Times New Roman" panose="02020603050405020304" pitchFamily="18" charset="0"/>
              </a:rPr>
              <a:t>programme</a:t>
            </a:r>
            <a:r>
              <a:rPr lang="en-US" sz="2000" dirty="0">
                <a:latin typeface="Arial Narrow" panose="020B0606020202030204" pitchFamily="34" charset="0"/>
                <a:ea typeface="Calibri" panose="020F0502020204030204" pitchFamily="34" charset="0"/>
                <a:cs typeface="Times New Roman" panose="02020603050405020304" pitchFamily="18" charset="0"/>
              </a:rPr>
              <a:t> of basic grassroots trade union activism can then be pursued based on trade union values of independence, worker control, bias to the poor and solidarity. </a:t>
            </a:r>
          </a:p>
          <a:p>
            <a:pPr>
              <a:lnSpc>
                <a:spcPct val="115000"/>
              </a:lnSpc>
            </a:pPr>
            <a:r>
              <a:rPr lang="en-GB" sz="2000" dirty="0">
                <a:latin typeface="Arial Narrow" panose="020B0606020202030204" pitchFamily="34" charset="0"/>
                <a:ea typeface="Calibri" panose="020F0502020204030204" pitchFamily="34" charset="0"/>
                <a:cs typeface="Times New Roman" panose="02020603050405020304" pitchFamily="18" charset="0"/>
              </a:rPr>
              <a:t> </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en-GB" sz="2000" dirty="0">
                <a:latin typeface="Arial Narrow" panose="020B0606020202030204" pitchFamily="34" charset="0"/>
                <a:ea typeface="Calibri" panose="020F0502020204030204" pitchFamily="34" charset="0"/>
                <a:cs typeface="Times New Roman" panose="02020603050405020304" pitchFamily="18" charset="0"/>
              </a:rPr>
              <a:t>Our work is therefore informed by four main contextual imperatives:</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685800" algn="l"/>
              </a:tabLst>
            </a:pPr>
            <a:r>
              <a:rPr lang="en-GB" sz="2000" dirty="0">
                <a:latin typeface="Arial Narrow" panose="020B0606020202030204" pitchFamily="34" charset="0"/>
                <a:ea typeface="Calibri" panose="020F0502020204030204" pitchFamily="34" charset="0"/>
                <a:cs typeface="Times New Roman" panose="02020603050405020304" pitchFamily="18" charset="0"/>
              </a:rPr>
              <a:t>The evolving and dynamic challenges confronting workers in both formal and informal economies in Zambia and the world;</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sz="2000" dirty="0">
                <a:latin typeface="Arial Narrow" panose="020B0606020202030204" pitchFamily="34" charset="0"/>
                <a:ea typeface="Calibri" panose="020F0502020204030204" pitchFamily="34" charset="0"/>
                <a:cs typeface="Times New Roman" panose="02020603050405020304" pitchFamily="18" charset="0"/>
              </a:rPr>
              <a:t>The approach where workers and trade union are agents of change;</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sz="2000" dirty="0">
                <a:latin typeface="Arial Narrow" panose="020B0606020202030204" pitchFamily="34" charset="0"/>
                <a:ea typeface="Calibri" panose="020F0502020204030204" pitchFamily="34" charset="0"/>
                <a:cs typeface="Times New Roman" panose="02020603050405020304" pitchFamily="18" charset="0"/>
              </a:rPr>
              <a:t>The capacity and commitment of trade unions contributes to bringing about the desired change on behalf of their members; and</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sz="2000" dirty="0">
                <a:latin typeface="Arial Narrow" panose="020B0606020202030204" pitchFamily="34" charset="0"/>
                <a:ea typeface="Calibri" panose="020F0502020204030204" pitchFamily="34" charset="0"/>
                <a:cs typeface="Times New Roman" panose="02020603050405020304" pitchFamily="18" charset="0"/>
              </a:rPr>
              <a:t>A realisation that such change could only be brought about by tripartite collective bargaining efforts that addresses genuine social dialogue with government, employers, workers at local, national and global levels.</a:t>
            </a:r>
            <a:endParaRPr lang="en-US" sz="2000" dirty="0">
              <a:latin typeface="Arial Narrow" panose="020B0606020202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en-GB" sz="2000" b="1" dirty="0">
                <a:latin typeface="Arial Narrow" panose="020B0606020202030204" pitchFamily="34" charset="0"/>
                <a:ea typeface="Calibri" panose="020F0502020204030204" pitchFamily="34" charset="0"/>
                <a:cs typeface="Times New Roman" panose="02020603050405020304" pitchFamily="18" charset="0"/>
              </a:rPr>
              <a:t> </a:t>
            </a:r>
            <a:endParaRPr lang="en-US" sz="20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2054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Vision</a:t>
            </a:r>
          </a:p>
        </p:txBody>
      </p:sp>
      <p:sp>
        <p:nvSpPr>
          <p:cNvPr id="3" name="Content Placeholder 2"/>
          <p:cNvSpPr>
            <a:spLocks noGrp="1"/>
          </p:cNvSpPr>
          <p:nvPr>
            <p:ph idx="1"/>
          </p:nvPr>
        </p:nvSpPr>
        <p:spPr>
          <a:xfrm>
            <a:off x="0" y="1737360"/>
            <a:ext cx="12070080" cy="4131734"/>
          </a:xfrm>
        </p:spPr>
        <p:txBody>
          <a:bodyPr/>
          <a:lstStyle/>
          <a:p>
            <a:pPr marL="480060" marR="0" indent="-571500" algn="just">
              <a:lnSpc>
                <a:spcPct val="115000"/>
              </a:lnSpc>
              <a:spcBef>
                <a:spcPts val="0"/>
              </a:spcBef>
              <a:spcAft>
                <a:spcPts val="0"/>
              </a:spcAft>
              <a:buFont typeface="Wingdings" panose="05000000000000000000" pitchFamily="2" charset="2"/>
              <a:buChar char="Ø"/>
            </a:pPr>
            <a:r>
              <a:rPr lang="en-GB" sz="4000" dirty="0">
                <a:latin typeface="Arial Narrow" panose="020B0606020202030204" pitchFamily="34" charset="0"/>
                <a:ea typeface="Calibri" panose="020F0502020204030204" pitchFamily="34" charset="0"/>
                <a:cs typeface="Times New Roman" panose="02020603050405020304" pitchFamily="18" charset="0"/>
              </a:rPr>
              <a:t>Grounded evidence-based labour research, education and policy analysis that enhances a strong, dynamic and accountable trade union movement in Zambia to promote and defend socio-economic justice, fairness and equality in favour of workers.</a:t>
            </a:r>
            <a:endParaRPr lang="en-US" sz="4000" dirty="0">
              <a:latin typeface="Arial Narrow" panose="020B0606020202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8589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Mission</a:t>
            </a:r>
          </a:p>
        </p:txBody>
      </p:sp>
      <p:sp>
        <p:nvSpPr>
          <p:cNvPr id="3" name="Content Placeholder 2"/>
          <p:cNvSpPr>
            <a:spLocks noGrp="1"/>
          </p:cNvSpPr>
          <p:nvPr>
            <p:ph idx="1"/>
          </p:nvPr>
        </p:nvSpPr>
        <p:spPr>
          <a:xfrm>
            <a:off x="107576" y="1845734"/>
            <a:ext cx="11973262" cy="4023360"/>
          </a:xfrm>
        </p:spPr>
        <p:txBody>
          <a:bodyPr>
            <a:normAutofit/>
          </a:bodyPr>
          <a:lstStyle/>
          <a:p>
            <a:pPr>
              <a:buFont typeface="Wingdings" panose="05000000000000000000" pitchFamily="2" charset="2"/>
              <a:buChar char="Ø"/>
            </a:pPr>
            <a:r>
              <a:rPr lang="en-GB" sz="4000" dirty="0">
                <a:latin typeface="Times New Roman" panose="02020603050405020304" pitchFamily="18" charset="0"/>
                <a:ea typeface="Calibri" panose="020F0502020204030204" pitchFamily="34" charset="0"/>
              </a:rPr>
              <a:t>A labour research think-tank that capacitates trade unions with labour research, education and policy analysis to enable them to effectively input into national,  regional and global policy discussions and actions for the benefit of the Zambian worker and the people</a:t>
            </a:r>
            <a:endParaRPr lang="en-US" sz="4000" dirty="0"/>
          </a:p>
        </p:txBody>
      </p:sp>
    </p:spTree>
    <p:extLst>
      <p:ext uri="{BB962C8B-B14F-4D97-AF65-F5344CB8AC3E}">
        <p14:creationId xmlns:p14="http://schemas.microsoft.com/office/powerpoint/2010/main" val="247231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a:t>
            </a:r>
          </a:p>
        </p:txBody>
      </p:sp>
      <p:sp>
        <p:nvSpPr>
          <p:cNvPr id="3" name="Content Placeholder 2"/>
          <p:cNvSpPr>
            <a:spLocks noGrp="1"/>
          </p:cNvSpPr>
          <p:nvPr>
            <p:ph idx="1"/>
          </p:nvPr>
        </p:nvSpPr>
        <p:spPr>
          <a:xfrm>
            <a:off x="0" y="1845734"/>
            <a:ext cx="12192000" cy="4023360"/>
          </a:xfrm>
        </p:spPr>
        <p:txBody>
          <a:bodyPr>
            <a:noAutofit/>
          </a:bodyPr>
          <a:lstStyle/>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2400" dirty="0">
                <a:latin typeface="Arial Narrow" panose="020B0606020202030204" pitchFamily="34" charset="0"/>
                <a:ea typeface="Calibri" panose="020F0502020204030204" pitchFamily="34" charset="0"/>
                <a:cs typeface="Times New Roman" panose="02020603050405020304" pitchFamily="18" charset="0"/>
              </a:rPr>
              <a:t>Initiate and drive a demand-driven </a:t>
            </a:r>
            <a:r>
              <a:rPr lang="en-US" sz="2400" dirty="0" err="1">
                <a:latin typeface="Arial Narrow" panose="020B0606020202030204" pitchFamily="34" charset="0"/>
                <a:ea typeface="Calibri" panose="020F0502020204030204" pitchFamily="34" charset="0"/>
                <a:cs typeface="Times New Roman" panose="02020603050405020304" pitchFamily="18" charset="0"/>
              </a:rPr>
              <a:t>labour</a:t>
            </a:r>
            <a:r>
              <a:rPr lang="en-US" sz="2400" dirty="0">
                <a:latin typeface="Arial Narrow" panose="020B0606020202030204" pitchFamily="34" charset="0"/>
                <a:ea typeface="Calibri" panose="020F0502020204030204" pitchFamily="34" charset="0"/>
                <a:cs typeface="Times New Roman" panose="02020603050405020304" pitchFamily="18" charset="0"/>
              </a:rPr>
              <a:t> research that is linked to education agenda that refines trade union consciousness and ideological grinding;</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US" sz="2400" dirty="0">
                <a:latin typeface="Arial Narrow" panose="020B0606020202030204" pitchFamily="34" charset="0"/>
                <a:ea typeface="Calibri" panose="020F0502020204030204" pitchFamily="34" charset="0"/>
                <a:cs typeface="Times New Roman" panose="02020603050405020304" pitchFamily="18" charset="0"/>
              </a:rPr>
              <a:t>Build the research capacity of trade unions to advocate for change through evidence-based policy positions in the interests of  working people in Zambia and the world;</a:t>
            </a: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sz="2400" dirty="0">
                <a:latin typeface="Arial Narrow" panose="020B0606020202030204" pitchFamily="34" charset="0"/>
                <a:ea typeface="Calibri" panose="020F0502020204030204" pitchFamily="34" charset="0"/>
                <a:cs typeface="Times New Roman" panose="02020603050405020304" pitchFamily="18" charset="0"/>
              </a:rPr>
              <a:t>Strengthen research as a tool for effective education and training capacity building of trade unions for better service delivery to their members;</a:t>
            </a:r>
            <a:endParaRPr lang="en-US" sz="24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457200" algn="l"/>
              </a:tabLst>
            </a:pPr>
            <a:r>
              <a:rPr lang="en-GB" sz="2400" dirty="0">
                <a:latin typeface="Arial Narrow" panose="020B0606020202030204" pitchFamily="34" charset="0"/>
                <a:ea typeface="Calibri" panose="020F0502020204030204" pitchFamily="34" charset="0"/>
                <a:cs typeface="Times New Roman" panose="02020603050405020304" pitchFamily="18" charset="0"/>
              </a:rPr>
              <a:t>Assist in the development of empirically informed trade union policy interventions at the national, regional and continental levels.</a:t>
            </a:r>
            <a:endParaRPr lang="en-US" sz="2400" dirty="0">
              <a:latin typeface="Arial Narrow" panose="020B0606020202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457200" algn="l"/>
                <a:tab pos="822960" algn="l"/>
                <a:tab pos="1280160" algn="l"/>
              </a:tabLst>
            </a:pPr>
            <a:r>
              <a:rPr lang="en-US" sz="2400" dirty="0">
                <a:latin typeface="Arial Narrow" panose="020B0606020202030204" pitchFamily="34" charset="0"/>
                <a:ea typeface="Calibri" panose="020F0502020204030204" pitchFamily="34" charset="0"/>
                <a:cs typeface="Times New Roman" panose="02020603050405020304" pitchFamily="18" charset="0"/>
              </a:rPr>
              <a:t>Maintaining an accurate and accessible database on the economy and </a:t>
            </a:r>
            <a:r>
              <a:rPr lang="en-US" sz="2400" dirty="0" err="1">
                <a:latin typeface="Arial Narrow" panose="020B0606020202030204" pitchFamily="34" charset="0"/>
                <a:ea typeface="Calibri" panose="020F0502020204030204" pitchFamily="34" charset="0"/>
                <a:cs typeface="Times New Roman" panose="02020603050405020304" pitchFamily="18" charset="0"/>
              </a:rPr>
              <a:t>labour</a:t>
            </a:r>
            <a:r>
              <a:rPr lang="en-US" sz="2400" dirty="0">
                <a:latin typeface="Arial Narrow" panose="020B0606020202030204" pitchFamily="34" charset="0"/>
                <a:ea typeface="Calibri" panose="020F0502020204030204" pitchFamily="34" charset="0"/>
                <a:cs typeface="Times New Roman" panose="02020603050405020304" pitchFamily="18" charset="0"/>
              </a:rPr>
              <a:t> relations in Zambia;</a:t>
            </a:r>
          </a:p>
          <a:p>
            <a:r>
              <a:rPr lang="en-US" sz="2400" dirty="0">
                <a:latin typeface="Arial Narrow" panose="020B0606020202030204" pitchFamily="34" charset="0"/>
                <a:ea typeface="Calibri" panose="020F0502020204030204" pitchFamily="34" charset="0"/>
              </a:rPr>
              <a:t>Providing an online and offline platform for discussions on </a:t>
            </a:r>
            <a:r>
              <a:rPr lang="en-US" sz="2400" dirty="0" err="1">
                <a:latin typeface="Arial Narrow" panose="020B0606020202030204" pitchFamily="34" charset="0"/>
                <a:ea typeface="Calibri" panose="020F0502020204030204" pitchFamily="34" charset="0"/>
              </a:rPr>
              <a:t>labour</a:t>
            </a:r>
            <a:r>
              <a:rPr lang="en-US" sz="2400" dirty="0">
                <a:latin typeface="Arial Narrow" panose="020B0606020202030204" pitchFamily="34" charset="0"/>
                <a:ea typeface="Calibri" panose="020F0502020204030204" pitchFamily="34" charset="0"/>
              </a:rPr>
              <a:t> and national development issues.</a:t>
            </a:r>
            <a:endParaRPr lang="en-US" sz="2400" dirty="0">
              <a:latin typeface="Arial Narrow" panose="020B0606020202030204" pitchFamily="34" charset="0"/>
            </a:endParaRPr>
          </a:p>
        </p:txBody>
      </p:sp>
    </p:spTree>
    <p:extLst>
      <p:ext uri="{BB962C8B-B14F-4D97-AF65-F5344CB8AC3E}">
        <p14:creationId xmlns:p14="http://schemas.microsoft.com/office/powerpoint/2010/main" val="2839766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23" y="-725379"/>
            <a:ext cx="10058400" cy="1450757"/>
          </a:xfrm>
        </p:spPr>
        <p:txBody>
          <a:bodyPr/>
          <a:lstStyle/>
          <a:p>
            <a:r>
              <a:rPr lang="en-US" b="1" dirty="0"/>
              <a:t>Research</a:t>
            </a:r>
          </a:p>
        </p:txBody>
      </p:sp>
      <p:sp>
        <p:nvSpPr>
          <p:cNvPr id="3" name="Content Placeholder 2"/>
          <p:cNvSpPr>
            <a:spLocks noGrp="1"/>
          </p:cNvSpPr>
          <p:nvPr>
            <p:ph idx="1"/>
          </p:nvPr>
        </p:nvSpPr>
        <p:spPr>
          <a:xfrm>
            <a:off x="252483" y="1284935"/>
            <a:ext cx="11687033" cy="5730013"/>
          </a:xfrm>
        </p:spPr>
        <p:txBody>
          <a:bodyPr>
            <a:noAutofit/>
          </a:bodyPr>
          <a:lstStyle/>
          <a:p>
            <a:pPr marL="0" marR="0" lvl="0" indent="0">
              <a:lnSpc>
                <a:spcPct val="115000"/>
              </a:lnSpc>
              <a:spcBef>
                <a:spcPts val="0"/>
              </a:spcBef>
              <a:spcAft>
                <a:spcPts val="0"/>
              </a:spcAft>
              <a:buNone/>
              <a:tabLst>
                <a:tab pos="457200" algn="l"/>
              </a:tabLst>
            </a:pPr>
            <a:r>
              <a:rPr lang="en-US" sz="2400" dirty="0">
                <a:latin typeface="Arial Narrow" panose="020B0606020202030204" pitchFamily="34" charset="0"/>
              </a:rPr>
              <a:t>ZILARD has so far carried out a good number of research with various funders and collaborating partners which include the following:</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Study on the minimum wage, funded by ZCTU</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Desegregation of data by age and sex of all the ZCTU affiliates, funded by ZCTU</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Baseline study to map existing informal economy structures in Zambia and their specific needs, funded by FES</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Study on Rights Of Persons with Disabilities in Working Life in Zambia, funded by SASK Solidarity Centre of Finland </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Advancing worker’s rights on China’s Belt and Road Initiative in Zambia, funded by Solidarity Centre</a:t>
            </a:r>
          </a:p>
          <a:p>
            <a:pPr>
              <a:lnSpc>
                <a:spcPct val="115000"/>
              </a:lnSpc>
              <a:spcBef>
                <a:spcPts val="0"/>
              </a:spcBef>
              <a:spcAft>
                <a:spcPts val="0"/>
              </a:spcAft>
              <a:buFont typeface="Arial" panose="020B0604020202020204" pitchFamily="34" charset="0"/>
              <a:buChar char="•"/>
              <a:tabLst>
                <a:tab pos="457200" algn="l"/>
              </a:tabLst>
            </a:pPr>
            <a:r>
              <a:rPr lang="en-US" sz="2400" dirty="0" err="1">
                <a:latin typeface="Arial Narrow" panose="020B0606020202030204" pitchFamily="34" charset="0"/>
              </a:rPr>
              <a:t>Organising</a:t>
            </a:r>
            <a:r>
              <a:rPr lang="en-US" sz="2400" dirty="0">
                <a:latin typeface="Arial Narrow" panose="020B0606020202030204" pitchFamily="34" charset="0"/>
              </a:rPr>
              <a:t> workers in the rural economy and plantations in Zambia:  A focus on sugar plantations, funded by ILO</a:t>
            </a:r>
          </a:p>
          <a:p>
            <a:pPr>
              <a:lnSpc>
                <a:spcPct val="115000"/>
              </a:lnSpc>
              <a:spcBef>
                <a:spcPts val="0"/>
              </a:spcBef>
              <a:spcAft>
                <a:spcPts val="0"/>
              </a:spcAft>
              <a:buFont typeface="Arial" panose="020B0604020202020204" pitchFamily="34" charset="0"/>
              <a:buChar char="•"/>
              <a:tabLst>
                <a:tab pos="457200" algn="l"/>
              </a:tabLst>
            </a:pPr>
            <a:r>
              <a:rPr lang="en-US" sz="2400" dirty="0">
                <a:latin typeface="Arial Narrow" panose="020B0606020202030204" pitchFamily="34" charset="0"/>
              </a:rPr>
              <a:t>Study on Chinese investment and working conditions, funded by Solidarity Centre </a:t>
            </a:r>
          </a:p>
        </p:txBody>
      </p:sp>
    </p:spTree>
    <p:extLst>
      <p:ext uri="{BB962C8B-B14F-4D97-AF65-F5344CB8AC3E}">
        <p14:creationId xmlns:p14="http://schemas.microsoft.com/office/powerpoint/2010/main" val="342172234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1368</TotalTime>
  <Words>696</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Narrow</vt:lpstr>
      <vt:lpstr>Calibri</vt:lpstr>
      <vt:lpstr>Calibri Light</vt:lpstr>
      <vt:lpstr>Symbol</vt:lpstr>
      <vt:lpstr>Times New Roman</vt:lpstr>
      <vt:lpstr>Wingdings</vt:lpstr>
      <vt:lpstr>Retrospect</vt:lpstr>
      <vt:lpstr>PowerPoint Presentation</vt:lpstr>
      <vt:lpstr>  Who are we? </vt:lpstr>
      <vt:lpstr>Our Philosophy</vt:lpstr>
      <vt:lpstr>PowerPoint Presentation</vt:lpstr>
      <vt:lpstr>PowerPoint Presentation</vt:lpstr>
      <vt:lpstr>Vision</vt:lpstr>
      <vt:lpstr>Mission</vt:lpstr>
      <vt:lpstr>Objectives</vt:lpstr>
      <vt:lpstr>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mercymwale8@gmail.com</cp:lastModifiedBy>
  <cp:revision>16</cp:revision>
  <dcterms:created xsi:type="dcterms:W3CDTF">2018-03-06T03:42:10Z</dcterms:created>
  <dcterms:modified xsi:type="dcterms:W3CDTF">2024-11-06T08:50:58Z</dcterms:modified>
</cp:coreProperties>
</file>